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 id="290" r:id="rId36"/>
    <p:sldId id="295" r:id="rId37"/>
    <p:sldId id="296" r:id="rId38"/>
    <p:sldId id="297" r:id="rId39"/>
    <p:sldId id="298" r:id="rId40"/>
    <p:sldId id="299" r:id="rId41"/>
    <p:sldId id="300" r:id="rId42"/>
    <p:sldId id="301" r:id="rId43"/>
    <p:sldId id="302" r:id="rId44"/>
    <p:sldId id="303" r:id="rId45"/>
    <p:sldId id="310" r:id="rId46"/>
    <p:sldId id="311" r:id="rId47"/>
    <p:sldId id="312" r:id="rId48"/>
    <p:sldId id="304" r:id="rId49"/>
    <p:sldId id="305" r:id="rId50"/>
    <p:sldId id="31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g.com/publications/2017/marketing-sales-digital-go-to-market-transformation-mobile-marketing-new-b2b-buyer?_ga=2.41921899.872871797.1629107159-511411854.16267136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omnichannel-in-b2b-sales-the-new-normal-in-a-year-that-has-been-anything-but" TargetMode="External"/><Relationship Id="rId2" Type="http://schemas.openxmlformats.org/officeDocument/2006/relationships/hyperlink" Target="https://www.elasticpath.com/solutions/omnichannel-ecommer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lasticpath.com/b2b2c-ecommerce-business-mod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virtocommerce.com/industry/retai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b-to.png"/>
          <p:cNvPicPr>
            <a:picLocks noGrp="1" noChangeAspect="1"/>
          </p:cNvPicPr>
          <p:nvPr>
            <p:ph idx="1"/>
          </p:nvPr>
        </p:nvPicPr>
        <p:blipFill>
          <a:blip r:embed="rId2" cstate="print"/>
          <a:stretch>
            <a:fillRect/>
          </a:stretch>
        </p:blipFill>
        <p:spPr>
          <a:xfrm>
            <a:off x="990600" y="1143000"/>
            <a:ext cx="8102599"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Business (B2B)</a:t>
            </a:r>
            <a:endParaRPr lang="en-US" dirty="0"/>
          </a:p>
        </p:txBody>
      </p:sp>
      <p:sp>
        <p:nvSpPr>
          <p:cNvPr id="3" name="Content Placeholder 2"/>
          <p:cNvSpPr>
            <a:spLocks noGrp="1"/>
          </p:cNvSpPr>
          <p:nvPr>
            <p:ph idx="1"/>
          </p:nvPr>
        </p:nvSpPr>
        <p:spPr>
          <a:xfrm>
            <a:off x="990600" y="1219200"/>
            <a:ext cx="7924800" cy="5257800"/>
          </a:xfrm>
        </p:spPr>
        <p:txBody>
          <a:bodyPr>
            <a:noAutofit/>
          </a:bodyPr>
          <a:lstStyle/>
          <a:p>
            <a:pPr algn="just">
              <a:buNone/>
            </a:pPr>
            <a:r>
              <a:rPr lang="en-US" sz="1300" dirty="0" smtClean="0"/>
              <a:t>	As the name implies, business to business (B2B) is when a company markets its products or services directly to other businesses. Or simply saying - A website following the B2B business model sells its products to an intermediate buyer who then sells the product to the final customer. </a:t>
            </a:r>
          </a:p>
          <a:p>
            <a:pPr algn="just">
              <a:buNone/>
            </a:pPr>
            <a:r>
              <a:rPr lang="en-US" sz="1300" b="1" dirty="0" smtClean="0"/>
              <a:t>	</a:t>
            </a:r>
          </a:p>
          <a:p>
            <a:pPr algn="just">
              <a:buNone/>
            </a:pPr>
            <a:r>
              <a:rPr lang="en-US" sz="1300" b="1" dirty="0" smtClean="0"/>
              <a:t>	B2B E-Business</a:t>
            </a:r>
            <a:r>
              <a:rPr lang="en-US" sz="1300" dirty="0" smtClean="0"/>
              <a:t> can be broken down into two methodologies, vertical and horizontal.	</a:t>
            </a:r>
          </a:p>
          <a:p>
            <a:pPr algn="just">
              <a:buNone/>
            </a:pPr>
            <a:r>
              <a:rPr lang="en-US" sz="1300" dirty="0" smtClean="0"/>
              <a:t> 	Vertically oriented businesses sell to customers within a specific industry. With a horizontal approach, you are selling to customers across a myriad of industries. Each approach has their own pros and cons, such as industry expertise and market depth (vertical) versus wide-spread market coverage and diversification (horizontal).</a:t>
            </a:r>
          </a:p>
          <a:p>
            <a:pPr algn="just">
              <a:buNone/>
            </a:pPr>
            <a:r>
              <a:rPr lang="en-US" sz="1300" dirty="0" smtClean="0"/>
              <a:t>	Both can be a lucrative pathway, but your strategy will depend on your products and customers, so consider them carefully.</a:t>
            </a:r>
          </a:p>
          <a:p>
            <a:pPr algn="just">
              <a:buNone/>
            </a:pPr>
            <a:endParaRPr lang="en-US" sz="1300" dirty="0" smtClean="0"/>
          </a:p>
          <a:p>
            <a:pPr algn="just">
              <a:buNone/>
            </a:pPr>
            <a:r>
              <a:rPr lang="en-US" sz="1300" dirty="0" smtClean="0"/>
              <a:t>	Historically, B2B businesses had always been a few steps behind their direct-to-consumer counterparts, especially when it came to commerce innovation and digital sales. The problem lay in price negotiation and collaboration, and many businesses were used to leveraging sales representatives as the primary revenue generating channel. BUT The modern B2B buyer has gotten quite tech savvy though, and now shares many of the same demands and buying habits as the average buyer. Convenience, flexibility, personalization, and integrated experiences are expected and now business-critical.</a:t>
            </a:r>
          </a:p>
          <a:p>
            <a:pPr algn="just">
              <a:buNone/>
            </a:pPr>
            <a:endParaRPr lang="en-US" sz="1300" dirty="0" smtClean="0"/>
          </a:p>
          <a:p>
            <a:pPr algn="just">
              <a:buNone/>
            </a:pPr>
            <a:r>
              <a:rPr lang="en-US" sz="1300" dirty="0" smtClean="0"/>
              <a:t>	 Despite the slow adoption of digital strategies, B2B brands have focusing more and more on E-Business to keep up with consumers. </a:t>
            </a:r>
            <a:r>
              <a:rPr lang="en-US" sz="1300" b="1" dirty="0" smtClean="0"/>
              <a:t>A recent report by Gartner uncovered a recent dramatic shift with B2B digital commerce initiatives surpassing B2C. Gartner assumes "By 2025, 75% of B2B manufacturers will sell directly to their customers via digital commerce."</a:t>
            </a:r>
          </a:p>
          <a:p>
            <a:pPr algn="just">
              <a:buNone/>
            </a:pP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p:txBody>
          <a:bodyPr>
            <a:normAutofit lnSpcReduction="10000"/>
          </a:bodyPr>
          <a:lstStyle/>
          <a:p>
            <a:pPr algn="just"/>
            <a:r>
              <a:rPr lang="en-US" sz="1300" b="1" dirty="0" smtClean="0"/>
              <a:t>B2B E-Business</a:t>
            </a:r>
            <a:r>
              <a:rPr lang="en-US" sz="1300" dirty="0" smtClean="0"/>
              <a:t> has rapidly been changing over the past few years, and 2021 is no exception. With the disruption of COVID-19, new trends have emerged, and the E-Business landscape is transforming. B2B companies are implementing new strategies to adapt to a changing market and take advantage of a growing online customer base, characterized by rising mobile usage, new expectations for personalization and .self-service, and increasing demand for digital connectivity.</a:t>
            </a:r>
          </a:p>
          <a:p>
            <a:pPr algn="just">
              <a:buNone/>
            </a:pPr>
            <a:r>
              <a:rPr lang="en-US" sz="1400" b="1" u="sng" dirty="0" smtClean="0"/>
              <a:t>	1) M-Commerce is on the rise:</a:t>
            </a:r>
          </a:p>
          <a:p>
            <a:pPr algn="just"/>
            <a:r>
              <a:rPr lang="en-US" sz="1400" dirty="0" smtClean="0"/>
              <a:t>Mobile has continued to transform the B2B landscape, with more and more consumers demanding seamless, aesthetic, and flexible mobile experiences. Rather than simply comparing product offerings and services across businesses in an industry, consumers are increasingly comparing the digital experiences they have had and have come to expect. </a:t>
            </a:r>
            <a:r>
              <a:rPr lang="en-US" sz="1400" b="1" dirty="0" smtClean="0"/>
              <a:t>Google recently partnered with The Boston Consulting Group (BCG) </a:t>
            </a:r>
            <a:r>
              <a:rPr lang="en-US" sz="1400" dirty="0" smtClean="0"/>
              <a:t>to research how mobile has been impacting B2B customers and organizations. </a:t>
            </a:r>
            <a:r>
              <a:rPr lang="en-US" sz="1400" b="1" dirty="0" smtClean="0">
                <a:hlinkClick r:id="rId2"/>
              </a:rPr>
              <a:t>Key data</a:t>
            </a:r>
            <a:r>
              <a:rPr lang="en-US" sz="1400" dirty="0" smtClean="0"/>
              <a:t> shows that:</a:t>
            </a:r>
          </a:p>
          <a:p>
            <a:endParaRPr lang="en-US" sz="1400" dirty="0" smtClean="0"/>
          </a:p>
          <a:p>
            <a:pPr>
              <a:buFont typeface="Wingdings" pitchFamily="2" charset="2"/>
              <a:buChar char="Ø"/>
            </a:pPr>
            <a:r>
              <a:rPr lang="en-US" sz="1400" dirty="0" smtClean="0"/>
              <a:t>Mobile influences an average of over 40% of revenue in leading B2B organizations.</a:t>
            </a:r>
          </a:p>
          <a:p>
            <a:pPr>
              <a:buFont typeface="Wingdings" pitchFamily="2" charset="2"/>
              <a:buChar char="Ø"/>
            </a:pPr>
            <a:r>
              <a:rPr lang="en-US" sz="1400" dirty="0" smtClean="0"/>
              <a:t>50% of current B2B search queries are made on </a:t>
            </a:r>
            <a:r>
              <a:rPr lang="en-US" sz="1400" dirty="0" err="1" smtClean="0"/>
              <a:t>smartphones</a:t>
            </a:r>
            <a:r>
              <a:rPr lang="en-US" sz="1400" dirty="0" smtClean="0"/>
              <a:t>, with BCG expecting that figure to grow to 70% by 2020.</a:t>
            </a:r>
          </a:p>
          <a:p>
            <a:pPr>
              <a:buFont typeface="Wingdings" pitchFamily="2" charset="2"/>
              <a:buChar char="Ø"/>
            </a:pPr>
            <a:r>
              <a:rPr lang="en-US" sz="1400" dirty="0" smtClean="0"/>
              <a:t>Daily mobile usage per B2B worker is expected to increase from 2 hours to 3 hours, driven by </a:t>
            </a:r>
            <a:r>
              <a:rPr lang="en-US" sz="1400" dirty="0" err="1" smtClean="0"/>
              <a:t>millennials</a:t>
            </a:r>
            <a:r>
              <a:rPr lang="en-US" sz="1400" dirty="0" smtClean="0"/>
              <a:t>, Gen Z, and the increasing use of </a:t>
            </a:r>
            <a:r>
              <a:rPr lang="en-US" sz="1400" dirty="0" err="1" smtClean="0"/>
              <a:t>smartphones</a:t>
            </a:r>
            <a:r>
              <a:rPr lang="en-US" sz="1400" dirty="0" smtClean="0"/>
              <a:t> by older workers.</a:t>
            </a:r>
          </a:p>
          <a:p>
            <a:pPr>
              <a:buFont typeface="Wingdings" pitchFamily="2" charset="2"/>
              <a:buChar char="Ø"/>
            </a:pPr>
            <a:r>
              <a:rPr lang="en-US" sz="1400" dirty="0" smtClean="0"/>
              <a:t>More than 90% of B2B buyers reporting a superior mobile experience claim that they would be more likely to repurchase from the same vendor, while only 50% claim so when reporting a poor mobile experience.</a:t>
            </a:r>
          </a:p>
          <a:p>
            <a:pPr algn="just"/>
            <a:endParaRPr lang="en-US" sz="1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XL_20220509_005036906.MP.jpg"/>
          <p:cNvPicPr>
            <a:picLocks noGrp="1" noChangeAspect="1"/>
          </p:cNvPicPr>
          <p:nvPr>
            <p:ph idx="1"/>
          </p:nvPr>
        </p:nvPicPr>
        <p:blipFill>
          <a:blip r:embed="rId2" cstate="print"/>
          <a:stretch>
            <a:fillRect/>
          </a:stretch>
        </p:blipFill>
        <p:spPr>
          <a:xfrm>
            <a:off x="0" y="1"/>
            <a:ext cx="9144000" cy="4267200"/>
          </a:xfrm>
        </p:spPr>
      </p:pic>
      <p:sp>
        <p:nvSpPr>
          <p:cNvPr id="50178" name="AutoShape 2" descr="BCG-Report-Mobile-Commerce-Leaders-Versus-Lagg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90600" y="4343400"/>
            <a:ext cx="8001000" cy="2400657"/>
          </a:xfrm>
          <a:prstGeom prst="rect">
            <a:avLst/>
          </a:prstGeom>
        </p:spPr>
        <p:txBody>
          <a:bodyPr wrap="square">
            <a:spAutoFit/>
          </a:bodyPr>
          <a:lstStyle/>
          <a:p>
            <a:pPr algn="just"/>
            <a:r>
              <a:rPr lang="en-US" sz="1500" dirty="0" smtClean="0"/>
              <a:t>As of 2021, mobile has continued to expand and proliferate the B2B eCommerce space, and its growth will likely extend over the coming years. B2B marketers must boost their mobile efforts to capitalize on this rapid trend. Here are 5 calls to action for businesses hoping to accelerate their mobile integration:</a:t>
            </a:r>
          </a:p>
          <a:p>
            <a:pPr marL="342900" indent="-342900" algn="just">
              <a:buFont typeface="+mj-lt"/>
              <a:buAutoNum type="arabicPeriod"/>
            </a:pPr>
            <a:endParaRPr lang="en-US" sz="1500" dirty="0" smtClean="0"/>
          </a:p>
          <a:p>
            <a:pPr marL="342900" indent="-342900" algn="just">
              <a:buFont typeface="+mj-lt"/>
              <a:buAutoNum type="arabicPeriod"/>
            </a:pPr>
            <a:r>
              <a:rPr lang="en-US" sz="1500" dirty="0" smtClean="0"/>
              <a:t>Track buyer experiences across media and devices</a:t>
            </a:r>
          </a:p>
          <a:p>
            <a:pPr marL="342900" indent="-342900" algn="just">
              <a:buFont typeface="+mj-lt"/>
              <a:buAutoNum type="arabicPeriod"/>
            </a:pPr>
            <a:r>
              <a:rPr lang="en-US" sz="1500" dirty="0" smtClean="0"/>
              <a:t>Invest into building visual and frictionless mobile experiences for customers</a:t>
            </a:r>
          </a:p>
          <a:p>
            <a:pPr marL="342900" indent="-342900" algn="just">
              <a:buFont typeface="+mj-lt"/>
              <a:buAutoNum type="arabicPeriod"/>
            </a:pPr>
            <a:r>
              <a:rPr lang="en-US" sz="1500" dirty="0" smtClean="0"/>
              <a:t>Adapt data collection to a company’s business model and size</a:t>
            </a:r>
          </a:p>
          <a:p>
            <a:pPr marL="342900" indent="-342900" algn="just">
              <a:buFont typeface="+mj-lt"/>
              <a:buAutoNum type="arabicPeriod"/>
            </a:pPr>
            <a:r>
              <a:rPr lang="en-US" sz="1500" dirty="0" smtClean="0"/>
              <a:t>Increase mobile advertising while adjusting marketing strategies based on results</a:t>
            </a:r>
          </a:p>
          <a:p>
            <a:pPr marL="342900" indent="-342900" algn="just">
              <a:buFont typeface="+mj-lt"/>
              <a:buAutoNum type="arabicPeriod"/>
            </a:pPr>
            <a:r>
              <a:rPr lang="en-US" sz="1500" dirty="0" smtClean="0"/>
              <a:t>Simply the B2B purchase process on mobile, de-emphasizing text in favor of rich media</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219200"/>
            <a:ext cx="7772400" cy="5410200"/>
          </a:xfrm>
        </p:spPr>
        <p:txBody>
          <a:bodyPr>
            <a:normAutofit fontScale="77500" lnSpcReduction="20000"/>
          </a:bodyPr>
          <a:lstStyle/>
          <a:p>
            <a:pPr algn="just">
              <a:buNone/>
            </a:pPr>
            <a:r>
              <a:rPr lang="en-US" sz="1800" b="1" u="sng" dirty="0" smtClean="0"/>
              <a:t>	2) Customers are showing a preference for Digital Self-Service.</a:t>
            </a:r>
          </a:p>
          <a:p>
            <a:pPr algn="just">
              <a:buNone/>
            </a:pPr>
            <a:r>
              <a:rPr lang="en-US" sz="1800" dirty="0" smtClean="0"/>
              <a:t>	B2B buyers increasingly desire control over their eCommerce experiences, with a strong preference for self-service; seamless shopping experiences in their personal lives have shaped their B2B buying expectations. The COVID-19 pandemic has further pushed B2B sales towards self-service, and research shows that digital self-service will likely remain a dominant element of the B2B go-to-market model.</a:t>
            </a:r>
          </a:p>
          <a:p>
            <a:pPr algn="just">
              <a:buNone/>
            </a:pPr>
            <a:r>
              <a:rPr lang="en-US" sz="1800" dirty="0" smtClean="0"/>
              <a:t>	A </a:t>
            </a:r>
            <a:r>
              <a:rPr lang="en-US" sz="1800" b="1" dirty="0" smtClean="0"/>
              <a:t>report published by McKinsey &amp; Company</a:t>
            </a:r>
            <a:r>
              <a:rPr lang="en-US" sz="1800" dirty="0" smtClean="0"/>
              <a:t> earlier this year detailed results from a global survey, highlighting key takeaways for B2B businesses aiming to adapt their practices in the wake of the pandemic. </a:t>
            </a:r>
          </a:p>
          <a:p>
            <a:pPr algn="just">
              <a:buNone/>
            </a:pPr>
            <a:r>
              <a:rPr lang="en-US" sz="1800" b="1" dirty="0" smtClean="0"/>
              <a:t>	Results</a:t>
            </a:r>
            <a:r>
              <a:rPr lang="en-US" sz="1800" dirty="0" smtClean="0"/>
              <a:t> show that:</a:t>
            </a:r>
          </a:p>
          <a:p>
            <a:pPr algn="just"/>
            <a:endParaRPr lang="en-US" sz="1800" dirty="0" smtClean="0"/>
          </a:p>
          <a:p>
            <a:pPr marL="425196" indent="-342900" algn="just">
              <a:buFont typeface="+mj-lt"/>
              <a:buAutoNum type="arabicPeriod"/>
            </a:pPr>
            <a:r>
              <a:rPr lang="en-US" sz="1800" dirty="0" smtClean="0"/>
              <a:t>When asked what kind of interaction was most helpful in choosing a supplier, 47% of respondents preferred some form of online self-service. 25% chose “supplier website”, while 22% selected “online material from supplier”.</a:t>
            </a:r>
          </a:p>
          <a:p>
            <a:pPr marL="425196" indent="-342900" algn="just">
              <a:buFont typeface="+mj-lt"/>
              <a:buAutoNum type="arabicPeriod"/>
            </a:pPr>
            <a:r>
              <a:rPr lang="en-US" sz="1800" dirty="0" smtClean="0"/>
              <a:t>When asked what ordering method they preferred, 46% of respondents chose “using a supplier’s website”.</a:t>
            </a:r>
          </a:p>
          <a:p>
            <a:pPr marL="425196" indent="-342900" algn="just">
              <a:buFont typeface="+mj-lt"/>
              <a:buAutoNum type="arabicPeriod"/>
            </a:pPr>
            <a:r>
              <a:rPr lang="en-US" sz="1800" dirty="0" smtClean="0"/>
              <a:t>When asked “How do you currently interact with sales reps from your company’s suppliers during the 4 stages of interaction”, an average of 34% of respondents chose digital self-service for the Research, Evaluation, Ordering, and Re-Ordering stages. In comparison, results for 2020 showed an average of only 29% for self-service across all 4 interaction stages, with a 12% increase for self-service in the Research and Evaluation stages.</a:t>
            </a:r>
          </a:p>
          <a:p>
            <a:pPr marL="425196" indent="-342900" algn="just">
              <a:buFont typeface="+mj-lt"/>
              <a:buAutoNum type="arabicPeriod"/>
            </a:pPr>
            <a:r>
              <a:rPr lang="en-US" sz="1800" dirty="0" smtClean="0"/>
              <a:t>83% of B2B decision makers feel that the new selling models emphasizing remote interactions and online self-service are as effective as or more effective than pre-COVID-19 models that prioritized direct interactions.</a:t>
            </a:r>
          </a:p>
          <a:p>
            <a:pPr marL="425196" indent="-342900" algn="just">
              <a:buFont typeface="+mj-lt"/>
              <a:buAutoNum type="arabicPeriod"/>
            </a:pPr>
            <a:r>
              <a:rPr lang="en-US" sz="1800" dirty="0" smtClean="0"/>
              <a:t>87% of B2B decision makers believe that these shifts in selling models will likely sustain 12+ months after the COVID-19 pandemic.</a:t>
            </a:r>
          </a:p>
          <a:p>
            <a:pPr marL="425196" indent="-342900" algn="just">
              <a:buFont typeface="+mj-lt"/>
              <a:buAutoNum type="arabicPeriod"/>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447800"/>
            <a:ext cx="7848600" cy="5257800"/>
          </a:xfrm>
        </p:spPr>
        <p:txBody>
          <a:bodyPr>
            <a:normAutofit fontScale="47500" lnSpcReduction="20000"/>
          </a:bodyPr>
          <a:lstStyle/>
          <a:p>
            <a:pPr algn="just">
              <a:buNone/>
            </a:pPr>
            <a:r>
              <a:rPr lang="en-US" dirty="0" smtClean="0"/>
              <a:t>6.  Digital self-service has become the new “normal”, dominating the B2B buyer journey and driving B2B manufacturers towards implementing customer self-service portals. Here are 5 calls to action for B2B organizations hoping to re-engineer their sales efforts towards digital self-service:</a:t>
            </a:r>
          </a:p>
          <a:p>
            <a:pPr algn="just"/>
            <a:endParaRPr lang="en-US" dirty="0" smtClean="0"/>
          </a:p>
          <a:p>
            <a:pPr marL="596646" indent="-514350" algn="just">
              <a:buFont typeface="+mj-lt"/>
              <a:buAutoNum type="arabicPeriod"/>
            </a:pPr>
            <a:r>
              <a:rPr lang="en-US" dirty="0" smtClean="0"/>
              <a:t>Integrate eCommerce catalogs with rich media, including photos, videos, interactive content, product comparison features, and various self-service tools to support the research and evaluation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Provide responsive interfaces and intuitive commands that help buyers save time during the ordering and re-ordering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Implement customer self-service portals with the optimal ERP-integrated solution, enabling post-order care that supports independent tracking, invoices, and payment.</a:t>
            </a:r>
          </a:p>
          <a:p>
            <a:pPr marL="596646" indent="-514350" algn="just">
              <a:buFont typeface="+mj-lt"/>
              <a:buAutoNum type="arabicPeriod"/>
            </a:pPr>
            <a:endParaRPr lang="en-US" dirty="0" smtClean="0"/>
          </a:p>
          <a:p>
            <a:pPr marL="596646" indent="-514350" algn="just">
              <a:buFont typeface="+mj-lt"/>
              <a:buAutoNum type="arabicPeriod"/>
            </a:pPr>
            <a:r>
              <a:rPr lang="en-US" dirty="0" smtClean="0"/>
              <a:t>Adopt an Agile approach and apply it to self-service digital solutions, empowering adaptability, flexibility, and speed when the digital transformation process.</a:t>
            </a:r>
          </a:p>
          <a:p>
            <a:pPr marL="596646" indent="-514350" algn="just">
              <a:buFont typeface="+mj-lt"/>
              <a:buAutoNum type="arabicPeriod"/>
            </a:pPr>
            <a:endParaRPr lang="en-US" dirty="0" smtClean="0"/>
          </a:p>
          <a:p>
            <a:pPr marL="596646" indent="-514350" algn="just">
              <a:buFont typeface="+mj-lt"/>
              <a:buAutoNum type="arabicPeriod"/>
            </a:pPr>
            <a:r>
              <a:rPr lang="en-US" dirty="0" smtClean="0"/>
              <a:t>Incorporate the voice of the customer while developing self-service digital solutions, gathering feedback to address customer needs and realize requirements prior to rollout.</a:t>
            </a:r>
          </a:p>
          <a:p>
            <a:pPr algn="just"/>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20000"/>
          </a:bodyPr>
          <a:lstStyle/>
          <a:p>
            <a:pPr algn="just"/>
            <a:r>
              <a:rPr lang="en-US" sz="1400" b="1" u="sng" dirty="0" smtClean="0"/>
              <a:t>3) Omnichannel Experiences are the new standard:</a:t>
            </a:r>
          </a:p>
          <a:p>
            <a:pPr algn="just"/>
            <a:r>
              <a:rPr lang="en-US" sz="1400" dirty="0" smtClean="0"/>
              <a:t>When given the choice of in-person, remote, and e-commerce channels, buyers have expressed the desire for all three. Omnichannel retailing has become a cornerstone of global B2B sales, establishing itself as the new standard, not the exception.</a:t>
            </a:r>
          </a:p>
          <a:p>
            <a:pPr algn="just"/>
            <a:r>
              <a:rPr lang="en-US" sz="1400" dirty="0" smtClean="0"/>
              <a:t>The COVID-19 pandemic has anchored omnichannel interactions in B2B sales, with businesses realizing the </a:t>
            </a:r>
            <a:r>
              <a:rPr lang="en-US" sz="1400" b="1" dirty="0" smtClean="0">
                <a:hlinkClick r:id="rId2"/>
              </a:rPr>
              <a:t>importance of omnichannel</a:t>
            </a:r>
            <a:r>
              <a:rPr lang="en-US" sz="1400" dirty="0" smtClean="0"/>
              <a:t> to centralize various sales channels and customer relationships together. The rise of M-Commerce and mobile, increased social media engagement, and consumer’s growing affinity for self-service have all emphasized the importance of B2B businesses establishing a cohesive omnichannel experience.</a:t>
            </a:r>
          </a:p>
          <a:p>
            <a:pPr algn="just"/>
            <a:endParaRPr lang="en-US" sz="1400" b="1" dirty="0" smtClean="0">
              <a:hlinkClick r:id="rId3"/>
            </a:endParaRPr>
          </a:p>
          <a:p>
            <a:pPr algn="just"/>
            <a:r>
              <a:rPr lang="en-US" sz="1400" b="1" dirty="0" smtClean="0">
                <a:hlinkClick r:id="rId3"/>
              </a:rPr>
              <a:t>McKinsey published a report</a:t>
            </a:r>
            <a:r>
              <a:rPr lang="en-US" sz="1400" dirty="0" smtClean="0"/>
              <a:t> earlier this year highlighting the growing impact of omnichannel on B2B sales. </a:t>
            </a:r>
            <a:r>
              <a:rPr lang="en-US" sz="1400" b="1" dirty="0" smtClean="0">
                <a:hlinkClick r:id="rId3"/>
              </a:rPr>
              <a:t>Data</a:t>
            </a:r>
            <a:r>
              <a:rPr lang="en-US" sz="1400" dirty="0" smtClean="0"/>
              <a:t> shows that:</a:t>
            </a:r>
          </a:p>
          <a:p>
            <a:pPr algn="just"/>
            <a:endParaRPr lang="en-US" sz="1400" dirty="0" smtClean="0"/>
          </a:p>
          <a:p>
            <a:pPr marL="425196" indent="-342900" algn="just">
              <a:buFont typeface="+mj-lt"/>
              <a:buAutoNum type="arabicPeriod"/>
            </a:pPr>
            <a:r>
              <a:rPr lang="en-US" sz="1400" dirty="0" smtClean="0"/>
              <a:t>Approximately 80% B2B leaders say that omnichannel is as or more effective than traditional methods</a:t>
            </a:r>
          </a:p>
          <a:p>
            <a:pPr marL="425196" indent="-342900" algn="just">
              <a:buFont typeface="+mj-lt"/>
              <a:buAutoNum type="arabicPeriod"/>
            </a:pPr>
            <a:r>
              <a:rPr lang="en-US" sz="1400" dirty="0" smtClean="0"/>
              <a:t>83% of B2B leaders believe that omnichannel selling is a more successful way to prospect and secure new business than traditional sales approaches</a:t>
            </a:r>
          </a:p>
          <a:p>
            <a:pPr marL="425196" indent="-342900" algn="just">
              <a:buFont typeface="+mj-lt"/>
              <a:buAutoNum type="arabicPeriod"/>
            </a:pPr>
            <a:r>
              <a:rPr lang="en-US" sz="1400" dirty="0" smtClean="0"/>
              <a:t>85% of US B2B leaders claimed that new omnichannel-based sales models were equally as effective or more effective than previous sales models, indicating a 43% increase compared to the previous year</a:t>
            </a:r>
          </a:p>
          <a:p>
            <a:pPr marL="425196" indent="-342900" algn="just">
              <a:buFont typeface="+mj-lt"/>
              <a:buAutoNum type="arabicPeriod"/>
            </a:pPr>
            <a:r>
              <a:rPr lang="en-US" sz="1400" dirty="0" smtClean="0"/>
              <a:t>20% of B2B buyers said that they would be willing to spend more than $500,000 in a fully remote/digital sales model</a:t>
            </a:r>
          </a:p>
          <a:p>
            <a:pPr marL="425196" indent="-342900" algn="just">
              <a:buFont typeface="+mj-lt"/>
              <a:buAutoNum type="arabicPeriod"/>
            </a:pPr>
            <a:r>
              <a:rPr lang="en-US" sz="1400" dirty="0" smtClean="0"/>
              <a:t>64% of B2Bs intend to increase the number of hybrid sellers over the next six months</a:t>
            </a:r>
          </a:p>
          <a:p>
            <a:pPr marL="425196" indent="-342900" algn="just">
              <a:buFont typeface="+mj-lt"/>
              <a:buAutoNum type="arabicPeriod"/>
            </a:pPr>
            <a:r>
              <a:rPr lang="en-US" sz="1400" dirty="0" smtClean="0"/>
              <a:t>85% of B2Bs expect hybrid sellers will be the most common sales role in their organization over the next three years</a:t>
            </a:r>
          </a:p>
          <a:p>
            <a:pPr algn="just"/>
            <a:endParaRPr lang="en-US" sz="1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219200" y="1447800"/>
            <a:ext cx="7714488" cy="4800600"/>
          </a:xfrm>
        </p:spPr>
        <p:txBody>
          <a:bodyPr>
            <a:normAutofit/>
          </a:bodyPr>
          <a:lstStyle/>
          <a:p>
            <a:pPr algn="just"/>
            <a:r>
              <a:rPr lang="en-US" sz="1600" dirty="0" smtClean="0"/>
              <a:t>To effectively capitalize on the expansion of omnichannel and maximize its power, B2B organizations must first overcome some key challenges and pain points. Investment into effective infrastructure, facilitating hybrid selling, and adapting to remote operations are all important steps. Here are 3 calls-to-actions:</a:t>
            </a:r>
          </a:p>
          <a:p>
            <a:pPr algn="just"/>
            <a:endParaRPr lang="en-US" sz="1600" dirty="0" smtClean="0"/>
          </a:p>
          <a:p>
            <a:pPr marL="596646" indent="-514350" algn="just">
              <a:buFont typeface="+mj-lt"/>
              <a:buAutoNum type="arabicPeriod"/>
            </a:pPr>
            <a:r>
              <a:rPr lang="en-US" sz="1600" dirty="0" smtClean="0"/>
              <a:t>Make remote interactions feel intimate, genuine, and effective, providing proofs of concept, digital demos, and clear visual representations that provide an equal or superior level of insight to physical walk-</a:t>
            </a:r>
            <a:r>
              <a:rPr lang="en-US" sz="1600" dirty="0" err="1" smtClean="0"/>
              <a:t>throughs</a:t>
            </a:r>
            <a:r>
              <a:rPr lang="en-US" sz="1600" dirty="0" smtClean="0"/>
              <a:t>.</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Innovate sales approaches using customer feedback, data, and consumer insights to ensure that digital transactions are not a zero-sum game.</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Adopt an Agile approach to facilitate quick and improved pivoting of resources</a:t>
            </a:r>
          </a:p>
          <a:p>
            <a:pPr algn="just"/>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to Government (B2G)</a:t>
            </a:r>
            <a:endParaRPr lang="en-US" dirty="0"/>
          </a:p>
        </p:txBody>
      </p:sp>
      <p:sp>
        <p:nvSpPr>
          <p:cNvPr id="3" name="Content Placeholder 2"/>
          <p:cNvSpPr>
            <a:spLocks noGrp="1"/>
          </p:cNvSpPr>
          <p:nvPr>
            <p:ph idx="1"/>
          </p:nvPr>
        </p:nvSpPr>
        <p:spPr>
          <a:xfrm>
            <a:off x="1295400" y="1447800"/>
            <a:ext cx="7638288" cy="4800600"/>
          </a:xfrm>
        </p:spPr>
        <p:txBody>
          <a:bodyPr>
            <a:normAutofit/>
          </a:bodyPr>
          <a:lstStyle/>
          <a:p>
            <a:pPr algn="just"/>
            <a:r>
              <a:rPr lang="en-US" sz="1400" dirty="0" smtClean="0"/>
              <a:t>Business to government (B2G) is when a company markets its products and services directly to a government agency. This agency could be a local, county, state, or federal agency.</a:t>
            </a:r>
          </a:p>
          <a:p>
            <a:pPr algn="just"/>
            <a:endParaRPr lang="en-US" sz="1400" dirty="0" smtClean="0"/>
          </a:p>
          <a:p>
            <a:pPr algn="just"/>
            <a:r>
              <a:rPr lang="en-US" sz="1400" dirty="0" smtClean="0"/>
              <a:t>An example of a B2G relationship is when an ammunition manufacturer sells ammunition to the US Army. And an example of a local B2G relationship is when a private engineering company sells its engineering services to a county government to develop a new water and sewer system for the community. In B2G, companies typically bid on projects when governments announce Requests for Proposals (RFPs).</a:t>
            </a:r>
          </a:p>
          <a:p>
            <a:pPr algn="just"/>
            <a:endParaRPr lang="en-US" sz="1400" dirty="0" smtClean="0"/>
          </a:p>
          <a:p>
            <a:pPr algn="just"/>
            <a:r>
              <a:rPr lang="en-US" sz="1400" dirty="0" smtClean="0"/>
              <a:t>Interacting with government agencies is very different from working with other businesses or consumers. Due to having to deal with bureaucracies, business deals tend to move at a much slower pace than in other sectors. Ecommerce companies can definitely bid on government contracts, the same as other companies.</a:t>
            </a:r>
          </a:p>
          <a:p>
            <a:pPr algn="just"/>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to Business to Consumer (B2B2C)</a:t>
            </a:r>
            <a:endParaRPr lang="en-US" dirty="0"/>
          </a:p>
        </p:txBody>
      </p:sp>
      <p:sp>
        <p:nvSpPr>
          <p:cNvPr id="3" name="Content Placeholder 2"/>
          <p:cNvSpPr>
            <a:spLocks noGrp="1"/>
          </p:cNvSpPr>
          <p:nvPr>
            <p:ph idx="1"/>
          </p:nvPr>
        </p:nvSpPr>
        <p:spPr>
          <a:xfrm>
            <a:off x="1447800" y="1524000"/>
            <a:ext cx="7498080" cy="4800600"/>
          </a:xfrm>
        </p:spPr>
        <p:txBody>
          <a:bodyPr>
            <a:normAutofit/>
          </a:bodyPr>
          <a:lstStyle/>
          <a:p>
            <a:pPr algn="just"/>
            <a:r>
              <a:rPr lang="en-US" sz="1500" dirty="0" smtClean="0"/>
              <a:t>In </a:t>
            </a:r>
            <a:r>
              <a:rPr lang="en-US" sz="1500" b="1" dirty="0" smtClean="0">
                <a:hlinkClick r:id="rId2"/>
              </a:rPr>
              <a:t>B2B2C ecommerce</a:t>
            </a:r>
            <a:r>
              <a:rPr lang="en-US" sz="1500" dirty="0" smtClean="0"/>
              <a:t>, a company sells products to another company which are then sold to consumers. An example of a B2B2C arrangement is when a wholesale distributor sells merchandise to retail stores that then sell the merchandise to end users. The B2B2C model is comprised of three parts: the first business (the business of product origin), an intermediary, and the end user.</a:t>
            </a:r>
          </a:p>
          <a:p>
            <a:pPr algn="just"/>
            <a:endParaRPr lang="en-US" sz="1500" dirty="0" smtClean="0"/>
          </a:p>
          <a:p>
            <a:pPr algn="just"/>
            <a:r>
              <a:rPr lang="en-US" sz="1500" dirty="0" smtClean="0"/>
              <a:t>There are several different ways the B2B2C model can be used in eCommerce applications. For example, a company could partner with another company to promote its products and services, giving the partner a commission for each sale.</a:t>
            </a:r>
          </a:p>
          <a:p>
            <a:pPr algn="just"/>
            <a:endParaRPr lang="en-US" sz="1500" dirty="0" smtClean="0"/>
          </a:p>
          <a:p>
            <a:pPr algn="just"/>
            <a:r>
              <a:rPr lang="en-US" sz="1500" dirty="0" smtClean="0"/>
              <a:t>The primary advantage of the B2B2C business model for eCommerce companies is the acquisition of new customers. This is an important consideration for new eCommerce companies that need a way to rapidly grow their customer base.</a:t>
            </a:r>
          </a:p>
          <a:p>
            <a:pPr algn="just"/>
            <a:endParaRPr 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pv6rxO-CWx.png"/>
          <p:cNvPicPr>
            <a:picLocks noGrp="1" noChangeAspect="1"/>
          </p:cNvPicPr>
          <p:nvPr>
            <p:ph idx="1"/>
          </p:nvPr>
        </p:nvPicPr>
        <p:blipFill>
          <a:blip r:embed="rId2" cstate="print"/>
          <a:stretch>
            <a:fillRect/>
          </a:stretch>
        </p:blipFill>
        <p:spPr>
          <a:xfrm>
            <a:off x="1066800" y="381000"/>
            <a:ext cx="8077200" cy="6019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rmAutofit/>
          </a:bodyPr>
          <a:lstStyle/>
          <a:p>
            <a:pPr algn="just">
              <a:buNone/>
            </a:pPr>
            <a:r>
              <a:rPr lang="en-US" sz="2000" dirty="0" smtClean="0"/>
              <a:t>	The B2B2C business model has three members. Business “A” establishes a mutually beneficial business deal with Business “B” to bring a better choice of products to “Consumers” and provide a higher level of customer experience at Business “B’s” ecommerce website. </a:t>
            </a:r>
          </a:p>
          <a:p>
            <a:pPr algn="just">
              <a:buNone/>
            </a:pPr>
            <a:r>
              <a:rPr lang="en-US" sz="2000" dirty="0" smtClean="0"/>
              <a:t>	Let us quickly look into the reason for each party in this chain.</a:t>
            </a:r>
          </a:p>
          <a:p>
            <a:pPr algn="just">
              <a:buNone/>
            </a:pPr>
            <a:r>
              <a:rPr lang="en-US" sz="2000" b="1" dirty="0" smtClean="0"/>
              <a:t>B2B2C Meaning: First “B” Is Business "A" in B2B2C</a:t>
            </a:r>
          </a:p>
          <a:p>
            <a:pPr algn="just"/>
            <a:r>
              <a:rPr lang="en-US" sz="2000" dirty="0" smtClean="0"/>
              <a:t>This means an original business that enters the B2B2C collaboration and has a hope to acquire more consumer customers. </a:t>
            </a:r>
          </a:p>
          <a:p>
            <a:pPr algn="just"/>
            <a:r>
              <a:rPr lang="en-US" sz="2000" dirty="0" smtClean="0"/>
              <a:t>In the classical market model of channel partnership, Business "A" has to find a wholesale buyer, such as a distributor or a </a:t>
            </a:r>
            <a:r>
              <a:rPr lang="en-US" sz="2000" dirty="0" smtClean="0">
                <a:hlinkClick r:id="rId2"/>
              </a:rPr>
              <a:t>retail</a:t>
            </a:r>
            <a:r>
              <a:rPr lang="en-US" sz="2000" dirty="0" smtClean="0"/>
              <a:t> chain, and establish trade relations with them to sell Business “A’s” goods to retail buyers at the last stage of the sales channel. </a:t>
            </a:r>
          </a:p>
          <a:p>
            <a:pPr algn="just"/>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Autofit/>
          </a:bodyPr>
          <a:lstStyle/>
          <a:p>
            <a:pPr algn="just"/>
            <a:r>
              <a:rPr lang="en-US" sz="2400" dirty="0" smtClean="0"/>
              <a:t>The advantage of B2B2C model in ecommerce is that Business “A’s” products immediately fall into the view of Business “B’s” customers at Business “B’s” ecommerce website, bypassing the intermediate stage of wholesale, resale between companies, and other intermediate stages. Moreover, orders placed online in Business “B’s” online store can be delivered to consumers directly from Business "A", i.e., Business "A" could have direct access to customers if it is allowed by an agreement with Business “B”.</a:t>
            </a:r>
          </a:p>
          <a:p>
            <a:pPr algn="just"/>
            <a:r>
              <a:rPr lang="en-US" sz="2400" dirty="0" smtClean="0"/>
              <a:t>This model is especially effective for the small biz niche and emerging brands that can take advantage of Business “B’s” popularity and reputation.</a:t>
            </a:r>
          </a:p>
          <a:p>
            <a:pPr algn="just"/>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_bJdKOXX38w.png"/>
          <p:cNvPicPr>
            <a:picLocks noGrp="1" noChangeAspect="1"/>
          </p:cNvPicPr>
          <p:nvPr>
            <p:ph idx="1"/>
          </p:nvPr>
        </p:nvPicPr>
        <p:blipFill>
          <a:blip r:embed="rId2" cstate="print"/>
          <a:stretch>
            <a:fillRect/>
          </a:stretch>
        </p:blipFill>
        <p:spPr>
          <a:xfrm>
            <a:off x="990600" y="285750"/>
            <a:ext cx="8153400" cy="61150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B2B2C Meaning: Second “B” Is Business "B" in B2B2C	</a:t>
            </a:r>
            <a:endParaRPr lang="en-US" sz="2800" dirty="0"/>
          </a:p>
        </p:txBody>
      </p:sp>
      <p:sp>
        <p:nvSpPr>
          <p:cNvPr id="3" name="Content Placeholder 2"/>
          <p:cNvSpPr>
            <a:spLocks noGrp="1"/>
          </p:cNvSpPr>
          <p:nvPr>
            <p:ph idx="1"/>
          </p:nvPr>
        </p:nvSpPr>
        <p:spPr/>
        <p:txBody>
          <a:bodyPr>
            <a:normAutofit/>
          </a:bodyPr>
          <a:lstStyle/>
          <a:p>
            <a:pPr algn="just"/>
            <a:r>
              <a:rPr lang="en-US" sz="2000" dirty="0" smtClean="0"/>
              <a:t>An intermediate Business “B” can have several possible motives to participate in the B2B2C model. On the one hand, it might just be commercial considerations; for example, the second “B” might get the sales commission that is </a:t>
            </a:r>
            <a:r>
              <a:rPr lang="en-US" sz="2000" dirty="0" err="1" smtClean="0"/>
              <a:t>funnelled</a:t>
            </a:r>
            <a:r>
              <a:rPr lang="en-US" sz="2000" dirty="0" smtClean="0"/>
              <a:t> through it. But often the middle “B” doesn't make too much money in this chain. </a:t>
            </a:r>
          </a:p>
          <a:p>
            <a:pPr algn="just"/>
            <a:endParaRPr lang="en-US" sz="2000" dirty="0" smtClean="0"/>
          </a:p>
          <a:p>
            <a:pPr algn="just"/>
            <a:r>
              <a:rPr lang="en-US" sz="2000" dirty="0" smtClean="0"/>
              <a:t>Therefore, there must be other motives as well. Some of these involve providing value to Business "B" customers by giving them better (or more convenient) buying options. </a:t>
            </a:r>
          </a:p>
          <a:p>
            <a:pPr algn="just"/>
            <a:endParaRPr lang="en-US" sz="2000" dirty="0" smtClean="0"/>
          </a:p>
          <a:p>
            <a:pPr algn="just"/>
            <a:r>
              <a:rPr lang="en-US" sz="2000" dirty="0" smtClean="0"/>
              <a:t>For Example - Buying a school uniform,/ Text Books middle “B” is likely to want to ensure that all of their customers buy a standardized  and desired product at one platform.</a:t>
            </a:r>
          </a:p>
          <a:p>
            <a:pPr algn="just"/>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8VQ7tJB00u.png"/>
          <p:cNvPicPr>
            <a:picLocks noGrp="1" noChangeAspect="1"/>
          </p:cNvPicPr>
          <p:nvPr>
            <p:ph idx="1"/>
          </p:nvPr>
        </p:nvPicPr>
        <p:blipFill>
          <a:blip r:embed="rId2" cstate="print"/>
          <a:stretch>
            <a:fillRect/>
          </a:stretch>
        </p:blipFill>
        <p:spPr>
          <a:xfrm>
            <a:off x="990600" y="361950"/>
            <a:ext cx="8153400" cy="61150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1435</Words>
  <Application>Microsoft Office PowerPoint</Application>
  <PresentationFormat>On-screen Show (4:3)</PresentationFormat>
  <Paragraphs>232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lpstr>Slide 35</vt:lpstr>
      <vt:lpstr>Business to Business (B2B)</vt:lpstr>
      <vt:lpstr>Top Trends In B2B E-Business</vt:lpstr>
      <vt:lpstr>Slide 38</vt:lpstr>
      <vt:lpstr>Top Trends In B2B E-Business</vt:lpstr>
      <vt:lpstr>Top Trends In B2B E-Business</vt:lpstr>
      <vt:lpstr>Top Trends In B2B E-Business</vt:lpstr>
      <vt:lpstr>Top Trends In B2B E-Business</vt:lpstr>
      <vt:lpstr>Business to Government (B2G)</vt:lpstr>
      <vt:lpstr>Business to Business to Consumer (B2B2C)</vt:lpstr>
      <vt:lpstr>Slide 45</vt:lpstr>
      <vt:lpstr>How Does B2B2C eCommerce Work?</vt:lpstr>
      <vt:lpstr>How Does B2B2C eCommerce Work?</vt:lpstr>
      <vt:lpstr>Slide 48</vt:lpstr>
      <vt:lpstr>B2B2C Meaning: Second “B” Is Business "B" in B2B2C </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2023-01-27T19:22:24Z</dcterms:modified>
</cp:coreProperties>
</file>